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6"/>
  </p:notesMasterIdLst>
  <p:sldIdLst>
    <p:sldId id="256" r:id="rId2"/>
    <p:sldId id="263" r:id="rId3"/>
    <p:sldId id="267" r:id="rId4"/>
    <p:sldId id="318" r:id="rId5"/>
    <p:sldId id="316" r:id="rId6"/>
    <p:sldId id="331" r:id="rId7"/>
    <p:sldId id="259" r:id="rId8"/>
    <p:sldId id="317" r:id="rId9"/>
    <p:sldId id="265" r:id="rId10"/>
    <p:sldId id="321" r:id="rId11"/>
    <p:sldId id="320" r:id="rId12"/>
    <p:sldId id="322" r:id="rId13"/>
    <p:sldId id="319" r:id="rId14"/>
    <p:sldId id="258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269" r:id="rId23"/>
    <p:sldId id="330" r:id="rId24"/>
    <p:sldId id="310" r:id="rId25"/>
  </p:sldIdLst>
  <p:sldSz cx="9144000" cy="5143500" type="screen16x9"/>
  <p:notesSz cx="6858000" cy="9144000"/>
  <p:embeddedFontLst>
    <p:embeddedFont>
      <p:font typeface="Josefin Sans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FF07EC-CE9B-49A0-948D-6917D04103E4}">
  <a:tblStyle styleId="{52FF07EC-CE9B-49A0-948D-6917D04103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90" y="1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85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254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80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303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39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706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385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553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32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819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941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b8d1ca927_3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b8d1ca927_3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b8d1ca927_3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b8d1ca927_3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274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b8d1ca927_3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b8d1ca927_3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8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b8d1ca927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b8d1ca927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6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270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26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612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b8d1ca927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b8d1ca927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2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3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4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5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6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7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ubTitle" idx="8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2"/>
          <p:cNvSpPr/>
          <p:nvPr/>
        </p:nvSpPr>
        <p:spPr>
          <a:xfrm rot="-5532439" flipH="1">
            <a:off x="-2045052" y="2322174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-5400000" flipH="1">
            <a:off x="-832519" y="2826431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5400000" flipH="1">
            <a:off x="-551012" y="3638024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5400000" flipH="1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5400000" flipH="1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/>
          <p:nvPr/>
        </p:nvSpPr>
        <p:spPr>
          <a:xfrm rot="5400000" flipH="1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"/>
          <p:cNvSpPr/>
          <p:nvPr/>
        </p:nvSpPr>
        <p:spPr>
          <a:xfrm rot="5400000" flipH="1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 rot="5267561" flipH="1">
            <a:off x="6370324" y="1912069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/>
          <p:nvPr/>
        </p:nvSpPr>
        <p:spPr>
          <a:xfrm rot="5400000" flipH="1">
            <a:off x="7582879" y="1222315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2"/>
          <p:cNvSpPr/>
          <p:nvPr/>
        </p:nvSpPr>
        <p:spPr>
          <a:xfrm rot="-5400000" flipH="1">
            <a:off x="7598103" y="388035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2"/>
          <p:cNvSpPr/>
          <p:nvPr/>
        </p:nvSpPr>
        <p:spPr>
          <a:xfrm rot="-5400000" flipH="1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 rot="-5400000" flipH="1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 rot="-5400000" flipH="1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 rot="-5400000" flipH="1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5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7" name="Google Shape;237;p16"/>
          <p:cNvSpPr/>
          <p:nvPr/>
        </p:nvSpPr>
        <p:spPr>
          <a:xfrm flipH="1">
            <a:off x="-141518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"/>
          <p:cNvSpPr/>
          <p:nvPr/>
        </p:nvSpPr>
        <p:spPr>
          <a:xfrm rot="10800000" flipH="1">
            <a:off x="-241297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6"/>
          <p:cNvSpPr/>
          <p:nvPr/>
        </p:nvSpPr>
        <p:spPr>
          <a:xfrm rot="-10484947">
            <a:off x="-69791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"/>
          <p:cNvSpPr/>
          <p:nvPr/>
        </p:nvSpPr>
        <p:spPr>
          <a:xfrm rot="10800000" flipH="1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"/>
          <p:cNvSpPr/>
          <p:nvPr/>
        </p:nvSpPr>
        <p:spPr>
          <a:xfrm rot="10800000" flipH="1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"/>
          <p:cNvSpPr/>
          <p:nvPr/>
        </p:nvSpPr>
        <p:spPr>
          <a:xfrm rot="10800000" flipH="1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5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/>
          <p:nvPr/>
        </p:nvSpPr>
        <p:spPr>
          <a:xfrm rot="-5400000">
            <a:off x="-1029861" y="815281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/>
          <p:nvPr/>
        </p:nvSpPr>
        <p:spPr>
          <a:xfrm rot="-5400000">
            <a:off x="-1888219" y="1592238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8"/>
          <p:cNvSpPr/>
          <p:nvPr/>
        </p:nvSpPr>
        <p:spPr>
          <a:xfrm rot="5400000">
            <a:off x="-751978" y="255224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"/>
          <p:cNvSpPr/>
          <p:nvPr/>
        </p:nvSpPr>
        <p:spPr>
          <a:xfrm rot="5400000">
            <a:off x="6115544" y="2556136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"/>
          <p:cNvSpPr/>
          <p:nvPr/>
        </p:nvSpPr>
        <p:spPr>
          <a:xfrm rot="5400000">
            <a:off x="6901950" y="2423794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8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 rot="-5400000">
            <a:off x="7021777" y="3324160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64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Chatbot</a:t>
            </a:r>
            <a:endParaRPr dirty="0"/>
          </a:p>
        </p:txBody>
      </p: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Term Project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2388781" y="363275"/>
            <a:ext cx="43664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65234A-CBDA-480F-AC6F-C4D6534D2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" y="894828"/>
            <a:ext cx="6036870" cy="4100754"/>
          </a:xfrm>
          <a:prstGeom prst="rect">
            <a:avLst/>
          </a:prstGeom>
        </p:spPr>
      </p:pic>
      <p:sp>
        <p:nvSpPr>
          <p:cNvPr id="14" name="Google Shape;475;p32">
            <a:extLst>
              <a:ext uri="{FF2B5EF4-FFF2-40B4-BE49-F238E27FC236}">
                <a16:creationId xmlns:a16="http://schemas.microsoft.com/office/drawing/2014/main" id="{34FC177A-6E18-4C22-A8F1-CD78BC89D0B8}"/>
              </a:ext>
            </a:extLst>
          </p:cNvPr>
          <p:cNvSpPr txBox="1">
            <a:spLocks/>
          </p:cNvSpPr>
          <p:nvPr/>
        </p:nvSpPr>
        <p:spPr>
          <a:xfrm>
            <a:off x="6671347" y="1187447"/>
            <a:ext cx="1807024" cy="79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dirty="0"/>
              <a:t>2800</a:t>
            </a:r>
            <a:br>
              <a:rPr lang="en-US" dirty="0"/>
            </a:br>
            <a:r>
              <a:rPr lang="en-US" b="0" dirty="0"/>
              <a:t>Intents</a:t>
            </a:r>
          </a:p>
        </p:txBody>
      </p:sp>
      <p:sp>
        <p:nvSpPr>
          <p:cNvPr id="15" name="Google Shape;475;p32">
            <a:extLst>
              <a:ext uri="{FF2B5EF4-FFF2-40B4-BE49-F238E27FC236}">
                <a16:creationId xmlns:a16="http://schemas.microsoft.com/office/drawing/2014/main" id="{90D19159-3ABD-422F-95AE-0608E5C4B6BF}"/>
              </a:ext>
            </a:extLst>
          </p:cNvPr>
          <p:cNvSpPr txBox="1">
            <a:spLocks/>
          </p:cNvSpPr>
          <p:nvPr/>
        </p:nvSpPr>
        <p:spPr>
          <a:xfrm>
            <a:off x="6671347" y="2476759"/>
            <a:ext cx="1807024" cy="79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dirty="0"/>
              <a:t>3126</a:t>
            </a:r>
            <a:br>
              <a:rPr lang="en-US" dirty="0"/>
            </a:br>
            <a:r>
              <a:rPr lang="en-US" b="0" dirty="0"/>
              <a:t>Queries</a:t>
            </a:r>
          </a:p>
        </p:txBody>
      </p:sp>
      <p:sp>
        <p:nvSpPr>
          <p:cNvPr id="16" name="Google Shape;475;p32">
            <a:extLst>
              <a:ext uri="{FF2B5EF4-FFF2-40B4-BE49-F238E27FC236}">
                <a16:creationId xmlns:a16="http://schemas.microsoft.com/office/drawing/2014/main" id="{462D3FE8-A6CF-41C4-9753-732BCB621503}"/>
              </a:ext>
            </a:extLst>
          </p:cNvPr>
          <p:cNvSpPr txBox="1">
            <a:spLocks/>
          </p:cNvSpPr>
          <p:nvPr/>
        </p:nvSpPr>
        <p:spPr>
          <a:xfrm>
            <a:off x="6620611" y="3810129"/>
            <a:ext cx="1908496" cy="79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dirty="0"/>
              <a:t>26521</a:t>
            </a:r>
            <a:br>
              <a:rPr lang="en-US" dirty="0"/>
            </a:br>
            <a:r>
              <a:rPr lang="en-US" b="0" dirty="0"/>
              <a:t>Responses</a:t>
            </a:r>
          </a:p>
        </p:txBody>
      </p:sp>
    </p:spTree>
    <p:extLst>
      <p:ext uri="{BB962C8B-B14F-4D97-AF65-F5344CB8AC3E}">
        <p14:creationId xmlns:p14="http://schemas.microsoft.com/office/powerpoint/2010/main" val="21299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1821712" y="363275"/>
            <a:ext cx="55005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 &amp; Testing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244FA-51DE-4ED3-9809-1D098291C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19" y="2072359"/>
            <a:ext cx="1290172" cy="140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12B5B-4400-4094-B119-12FA80BB2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813" y="2128724"/>
            <a:ext cx="1290768" cy="1290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6DF00-8057-4BA9-A780-E1305B3F3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471" y="2032438"/>
            <a:ext cx="1225057" cy="1483340"/>
          </a:xfrm>
          <a:prstGeom prst="rect">
            <a:avLst/>
          </a:prstGeom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97ED1654-B3C6-4A4A-9921-DFEACF9287E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88455" y="3619939"/>
            <a:ext cx="2486100" cy="618600"/>
          </a:xfrm>
        </p:spPr>
        <p:txBody>
          <a:bodyPr/>
          <a:lstStyle/>
          <a:p>
            <a:r>
              <a:rPr lang="en-US" dirty="0"/>
              <a:t>Natural Language Toolkit</a:t>
            </a:r>
          </a:p>
        </p:txBody>
      </p:sp>
      <p:sp>
        <p:nvSpPr>
          <p:cNvPr id="18" name="Subtitle 10">
            <a:extLst>
              <a:ext uri="{FF2B5EF4-FFF2-40B4-BE49-F238E27FC236}">
                <a16:creationId xmlns:a16="http://schemas.microsoft.com/office/drawing/2014/main" id="{8D1B74FF-FC6E-4094-A3DE-FE3486D44324}"/>
              </a:ext>
            </a:extLst>
          </p:cNvPr>
          <p:cNvSpPr txBox="1">
            <a:spLocks/>
          </p:cNvSpPr>
          <p:nvPr/>
        </p:nvSpPr>
        <p:spPr>
          <a:xfrm>
            <a:off x="3328949" y="3619939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PyTorch</a:t>
            </a:r>
          </a:p>
        </p:txBody>
      </p:sp>
      <p:sp>
        <p:nvSpPr>
          <p:cNvPr id="19" name="Subtitle 10">
            <a:extLst>
              <a:ext uri="{FF2B5EF4-FFF2-40B4-BE49-F238E27FC236}">
                <a16:creationId xmlns:a16="http://schemas.microsoft.com/office/drawing/2014/main" id="{B64243CF-9A71-43C2-B407-694F356F4BD1}"/>
              </a:ext>
            </a:extLst>
          </p:cNvPr>
          <p:cNvSpPr txBox="1">
            <a:spLocks/>
          </p:cNvSpPr>
          <p:nvPr/>
        </p:nvSpPr>
        <p:spPr>
          <a:xfrm>
            <a:off x="5815049" y="3619939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NumPy</a:t>
            </a:r>
          </a:p>
        </p:txBody>
      </p:sp>
    </p:spTree>
    <p:extLst>
      <p:ext uri="{BB962C8B-B14F-4D97-AF65-F5344CB8AC3E}">
        <p14:creationId xmlns:p14="http://schemas.microsoft.com/office/powerpoint/2010/main" val="393957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1821712" y="363275"/>
            <a:ext cx="55005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&amp; Frontend</a:t>
            </a:r>
            <a:endParaRPr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97ED1654-B3C6-4A4A-9921-DFEACF9287E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27899" y="3057377"/>
            <a:ext cx="2486100" cy="618600"/>
          </a:xfrm>
        </p:spPr>
        <p:txBody>
          <a:bodyPr/>
          <a:lstStyle/>
          <a:p>
            <a:r>
              <a:rPr lang="en-US" dirty="0"/>
              <a:t>Next.js</a:t>
            </a:r>
          </a:p>
        </p:txBody>
      </p:sp>
      <p:sp>
        <p:nvSpPr>
          <p:cNvPr id="18" name="Subtitle 10">
            <a:extLst>
              <a:ext uri="{FF2B5EF4-FFF2-40B4-BE49-F238E27FC236}">
                <a16:creationId xmlns:a16="http://schemas.microsoft.com/office/drawing/2014/main" id="{8D1B74FF-FC6E-4094-A3DE-FE3486D44324}"/>
              </a:ext>
            </a:extLst>
          </p:cNvPr>
          <p:cNvSpPr txBox="1">
            <a:spLocks/>
          </p:cNvSpPr>
          <p:nvPr/>
        </p:nvSpPr>
        <p:spPr>
          <a:xfrm>
            <a:off x="3414932" y="305737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Flask</a:t>
            </a:r>
          </a:p>
        </p:txBody>
      </p:sp>
      <p:sp>
        <p:nvSpPr>
          <p:cNvPr id="19" name="Subtitle 10">
            <a:extLst>
              <a:ext uri="{FF2B5EF4-FFF2-40B4-BE49-F238E27FC236}">
                <a16:creationId xmlns:a16="http://schemas.microsoft.com/office/drawing/2014/main" id="{B64243CF-9A71-43C2-B407-694F356F4BD1}"/>
              </a:ext>
            </a:extLst>
          </p:cNvPr>
          <p:cNvSpPr txBox="1">
            <a:spLocks/>
          </p:cNvSpPr>
          <p:nvPr/>
        </p:nvSpPr>
        <p:spPr>
          <a:xfrm>
            <a:off x="6079238" y="3016481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RESTful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9A4E4-997C-4D6A-BC97-6A9F9675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76" y="1391378"/>
            <a:ext cx="2649496" cy="1505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5DBB8C-84DB-4209-93BA-36A1E7E1E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12" y="1678264"/>
            <a:ext cx="2033675" cy="1218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7CF10-BA80-46BD-9CF0-82F106CA1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152" y="1313028"/>
            <a:ext cx="2111660" cy="158374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F77763D-D475-4DC3-A46A-5209E805B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9526" y="4023461"/>
            <a:ext cx="830735" cy="8307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5CAE9-F767-4993-81F8-DC23137C5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520" y="4129528"/>
            <a:ext cx="618600" cy="618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19B60E7-3F0C-41E6-BF87-F4221B2874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3379" y="4305478"/>
            <a:ext cx="1790700" cy="266700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689E89B-904F-461E-9DD9-DA2A44756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54928"/>
              </p:ext>
            </p:extLst>
          </p:nvPr>
        </p:nvGraphicFramePr>
        <p:xfrm>
          <a:off x="4383741" y="3835963"/>
          <a:ext cx="3711386" cy="1031872"/>
        </p:xfrm>
        <a:graphic>
          <a:graphicData uri="http://schemas.openxmlformats.org/drawingml/2006/table">
            <a:tbl>
              <a:tblPr firstRow="1" bandRow="1">
                <a:tableStyleId>{52FF07EC-CE9B-49A0-948D-6917D04103E4}</a:tableStyleId>
              </a:tblPr>
              <a:tblGrid>
                <a:gridCol w="867335">
                  <a:extLst>
                    <a:ext uri="{9D8B030D-6E8A-4147-A177-3AD203B41FA5}">
                      <a16:colId xmlns:a16="http://schemas.microsoft.com/office/drawing/2014/main" val="2743967177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3127386266"/>
                    </a:ext>
                  </a:extLst>
                </a:gridCol>
                <a:gridCol w="1969992">
                  <a:extLst>
                    <a:ext uri="{9D8B030D-6E8A-4147-A177-3AD203B41FA5}">
                      <a16:colId xmlns:a16="http://schemas.microsoft.com/office/drawing/2014/main" val="3269333974"/>
                    </a:ext>
                  </a:extLst>
                </a:gridCol>
              </a:tblGrid>
              <a:tr h="1031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86024"/>
                  </a:ext>
                </a:extLst>
              </a:tr>
            </a:tbl>
          </a:graphicData>
        </a:graphic>
      </p:graphicFrame>
      <p:sp>
        <p:nvSpPr>
          <p:cNvPr id="13" name="Subtitle 10">
            <a:extLst>
              <a:ext uri="{FF2B5EF4-FFF2-40B4-BE49-F238E27FC236}">
                <a16:creationId xmlns:a16="http://schemas.microsoft.com/office/drawing/2014/main" id="{9DC4B3AA-A312-440F-A3F2-16F65299D435}"/>
              </a:ext>
            </a:extLst>
          </p:cNvPr>
          <p:cNvSpPr txBox="1">
            <a:spLocks/>
          </p:cNvSpPr>
          <p:nvPr/>
        </p:nvSpPr>
        <p:spPr>
          <a:xfrm>
            <a:off x="4251979" y="3810368"/>
            <a:ext cx="1041734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Charts.js</a:t>
            </a:r>
          </a:p>
        </p:txBody>
      </p:sp>
      <p:sp>
        <p:nvSpPr>
          <p:cNvPr id="15" name="Subtitle 10">
            <a:extLst>
              <a:ext uri="{FF2B5EF4-FFF2-40B4-BE49-F238E27FC236}">
                <a16:creationId xmlns:a16="http://schemas.microsoft.com/office/drawing/2014/main" id="{FF1EC14A-9FCB-45BD-96BB-DE4C026FB229}"/>
              </a:ext>
            </a:extLst>
          </p:cNvPr>
          <p:cNvSpPr txBox="1">
            <a:spLocks/>
          </p:cNvSpPr>
          <p:nvPr/>
        </p:nvSpPr>
        <p:spPr>
          <a:xfrm>
            <a:off x="5135181" y="3795684"/>
            <a:ext cx="1041734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Framer</a:t>
            </a:r>
          </a:p>
        </p:txBody>
      </p:sp>
      <p:sp>
        <p:nvSpPr>
          <p:cNvPr id="17" name="Subtitle 10">
            <a:extLst>
              <a:ext uri="{FF2B5EF4-FFF2-40B4-BE49-F238E27FC236}">
                <a16:creationId xmlns:a16="http://schemas.microsoft.com/office/drawing/2014/main" id="{B93F882A-CDA5-4836-A2CB-F5EF453193ED}"/>
              </a:ext>
            </a:extLst>
          </p:cNvPr>
          <p:cNvSpPr txBox="1">
            <a:spLocks/>
          </p:cNvSpPr>
          <p:nvPr/>
        </p:nvSpPr>
        <p:spPr>
          <a:xfrm>
            <a:off x="6526010" y="3810368"/>
            <a:ext cx="1041734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Axios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9A2AE-34BD-4DAD-B8C6-F41BE9730B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672" y="3932887"/>
            <a:ext cx="536203" cy="83802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ED6F624-4F26-4447-87EA-68340F5186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6516" y="3591263"/>
            <a:ext cx="1521271" cy="152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8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1627094" y="976940"/>
            <a:ext cx="5889812" cy="2211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a Chabot works ?</a:t>
            </a:r>
            <a:endParaRPr dirty="0"/>
          </a:p>
        </p:txBody>
      </p:sp>
      <p:sp>
        <p:nvSpPr>
          <p:cNvPr id="500" name="Google Shape;500;p34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Revealing the core of a chatbot</a:t>
            </a:r>
            <a:endParaRPr dirty="0"/>
          </a:p>
        </p:txBody>
      </p:sp>
      <p:sp>
        <p:nvSpPr>
          <p:cNvPr id="7" name="Google Shape;500;p34">
            <a:extLst>
              <a:ext uri="{FF2B5EF4-FFF2-40B4-BE49-F238E27FC236}">
                <a16:creationId xmlns:a16="http://schemas.microsoft.com/office/drawing/2014/main" id="{629037E1-CAC1-4198-8235-B1B282285201}"/>
              </a:ext>
            </a:extLst>
          </p:cNvPr>
          <p:cNvSpPr txBox="1">
            <a:spLocks/>
          </p:cNvSpPr>
          <p:nvPr/>
        </p:nvSpPr>
        <p:spPr>
          <a:xfrm>
            <a:off x="7428613" y="4509690"/>
            <a:ext cx="15241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A.S.L. Manasa</a:t>
            </a:r>
          </a:p>
        </p:txBody>
      </p:sp>
    </p:spTree>
    <p:extLst>
      <p:ext uri="{BB962C8B-B14F-4D97-AF65-F5344CB8AC3E}">
        <p14:creationId xmlns:p14="http://schemas.microsoft.com/office/powerpoint/2010/main" val="329382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2388781" y="446515"/>
            <a:ext cx="43664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we will Discuss?</a:t>
            </a:r>
            <a:endParaRPr dirty="0"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934571" y="1586753"/>
            <a:ext cx="7133664" cy="2823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fontAlgn="base"/>
            <a:r>
              <a:rPr lang="en-US" b="0" dirty="0"/>
              <a:t>How are human languages processed by chatbots?</a:t>
            </a:r>
          </a:p>
          <a:p>
            <a:pPr marL="0" indent="0" fontAlgn="base"/>
            <a:endParaRPr lang="en-US" b="0" dirty="0"/>
          </a:p>
          <a:p>
            <a:pPr marL="0" indent="0" fontAlgn="base"/>
            <a:r>
              <a:rPr lang="en-US" b="0" dirty="0"/>
              <a:t>How are Chatbots Trained?</a:t>
            </a:r>
          </a:p>
          <a:p>
            <a:pPr marL="0" indent="0" fontAlgn="base"/>
            <a:endParaRPr lang="en-US" b="0" dirty="0"/>
          </a:p>
          <a:p>
            <a:pPr marL="0" indent="0" fontAlgn="base"/>
            <a:r>
              <a:rPr lang="en-US" b="0" dirty="0"/>
              <a:t>Architecture &amp; Work Methods of Chatbots?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934571" y="446515"/>
            <a:ext cx="7274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 are human languages processed by chatbots?</a:t>
            </a:r>
            <a:endParaRPr dirty="0"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934571" y="1586753"/>
            <a:ext cx="3637429" cy="2823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 fontAlgn="base">
              <a:buClr>
                <a:schemeClr val="dk2"/>
              </a:buClr>
              <a:buSzPts val="1800"/>
            </a:pPr>
            <a:r>
              <a:rPr lang="en-US" sz="1600" b="0" dirty="0">
                <a:latin typeface="Open Sans"/>
                <a:ea typeface="Open Sans"/>
                <a:cs typeface="Open Sans"/>
                <a:sym typeface="Open Sans"/>
              </a:rPr>
              <a:t>A chatbot is like a normal application. There is an app layer, a database and APIs to call other external administrations. Users can easily access chatbots, it adds intricacy for the application to handle.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830834-C1F9-4F25-90F1-6BA792FEC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06" y="2123047"/>
            <a:ext cx="3255065" cy="175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77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934571" y="446515"/>
            <a:ext cx="7274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/>
            <a:r>
              <a:rPr lang="en-US" dirty="0"/>
              <a:t>How are Chatbots Trained?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934572" y="1586753"/>
            <a:ext cx="3139888" cy="2823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chemeClr val="dk2"/>
              </a:buClr>
              <a:buSzPts val="1800"/>
            </a:pPr>
            <a:r>
              <a:rPr lang="en-US" sz="1600" b="0" dirty="0">
                <a:latin typeface="Open Sans"/>
                <a:ea typeface="Open Sans"/>
                <a:cs typeface="Open Sans"/>
                <a:sym typeface="Open Sans"/>
              </a:rPr>
              <a:t>Training a chatbot occurs at a considerably faster and larger scale than human education.</a:t>
            </a:r>
          </a:p>
          <a:p>
            <a:pPr marL="0" indent="0" algn="just">
              <a:buClr>
                <a:schemeClr val="dk2"/>
              </a:buClr>
              <a:buSzPts val="1800"/>
            </a:pPr>
            <a:br>
              <a:rPr lang="en-US" sz="1600" b="0" dirty="0"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E7BED9F-2DCC-48D8-824D-E65C5205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1586753"/>
            <a:ext cx="2711450" cy="23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25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934571" y="446515"/>
            <a:ext cx="7274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/>
            <a:r>
              <a:rPr lang="en-US" dirty="0"/>
              <a:t>Architecture &amp; Work Methods of Chatbots?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934571" y="1586753"/>
            <a:ext cx="2238935" cy="2823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 fontAlgn="base">
              <a:buClr>
                <a:schemeClr val="dk2"/>
              </a:buClr>
              <a:buSzPts val="1800"/>
            </a:pPr>
            <a:r>
              <a:rPr lang="en-US" sz="1600" b="0" dirty="0">
                <a:latin typeface="Open Sans"/>
                <a:ea typeface="Open Sans"/>
                <a:cs typeface="Open Sans"/>
              </a:rPr>
              <a:t>Pattern Matches</a:t>
            </a:r>
          </a:p>
          <a:p>
            <a:pPr marL="0" indent="0" algn="l" fontAlgn="base">
              <a:buClr>
                <a:schemeClr val="dk2"/>
              </a:buClr>
              <a:buSzPts val="1800"/>
            </a:pPr>
            <a:endParaRPr lang="en-US" sz="1600" b="0" dirty="0">
              <a:latin typeface="Open Sans"/>
              <a:ea typeface="Open Sans"/>
              <a:cs typeface="Open Sans"/>
            </a:endParaRPr>
          </a:p>
          <a:p>
            <a:pPr marL="0" indent="0" algn="l" fontAlgn="base">
              <a:buClr>
                <a:schemeClr val="dk2"/>
              </a:buClr>
              <a:buSzPts val="1800"/>
            </a:pPr>
            <a:r>
              <a:rPr lang="en-US" sz="1600" b="0" dirty="0">
                <a:latin typeface="Open Sans"/>
                <a:ea typeface="Open Sans"/>
                <a:cs typeface="Open Sans"/>
              </a:rPr>
              <a:t>Natural Language Understanding (NLU)</a:t>
            </a:r>
          </a:p>
          <a:p>
            <a:pPr marL="0" indent="0" algn="l" fontAlgn="base">
              <a:buClr>
                <a:schemeClr val="dk2"/>
              </a:buClr>
              <a:buSzPts val="1800"/>
            </a:pPr>
            <a:endParaRPr lang="en-US" sz="1600" b="0" dirty="0">
              <a:latin typeface="Open Sans"/>
              <a:ea typeface="Open Sans"/>
              <a:cs typeface="Open Sans"/>
            </a:endParaRPr>
          </a:p>
          <a:p>
            <a:pPr marL="0" indent="0" algn="l" fontAlgn="base">
              <a:buClr>
                <a:schemeClr val="dk2"/>
              </a:buClr>
              <a:buSzPts val="1800"/>
            </a:pPr>
            <a:r>
              <a:rPr lang="en-US" sz="1600" b="0" dirty="0">
                <a:latin typeface="Open Sans"/>
                <a:ea typeface="Open Sans"/>
                <a:cs typeface="Open Sans"/>
              </a:rPr>
              <a:t>Natural Language Processing (NLP)</a:t>
            </a:r>
          </a:p>
          <a:p>
            <a:pPr marL="0" indent="0" algn="l">
              <a:buClr>
                <a:schemeClr val="dk2"/>
              </a:buClr>
              <a:buSzPts val="1800"/>
            </a:pPr>
            <a:br>
              <a:rPr lang="en-US" sz="1600" b="0" dirty="0">
                <a:latin typeface="Open Sans"/>
                <a:ea typeface="Open Sans"/>
                <a:cs typeface="Open Sans"/>
              </a:rPr>
            </a:br>
            <a:endParaRPr lang="en-US" sz="1600" b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A99393-E72F-4939-8114-20C7CF48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54" y="1827351"/>
            <a:ext cx="4440463" cy="197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94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1627094" y="976940"/>
            <a:ext cx="5889812" cy="2211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500" name="Google Shape;500;p34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can we use it for ?</a:t>
            </a:r>
            <a:endParaRPr dirty="0"/>
          </a:p>
        </p:txBody>
      </p:sp>
      <p:sp>
        <p:nvSpPr>
          <p:cNvPr id="7" name="Google Shape;500;p34">
            <a:extLst>
              <a:ext uri="{FF2B5EF4-FFF2-40B4-BE49-F238E27FC236}">
                <a16:creationId xmlns:a16="http://schemas.microsoft.com/office/drawing/2014/main" id="{629037E1-CAC1-4198-8235-B1B282285201}"/>
              </a:ext>
            </a:extLst>
          </p:cNvPr>
          <p:cNvSpPr txBox="1">
            <a:spLocks/>
          </p:cNvSpPr>
          <p:nvPr/>
        </p:nvSpPr>
        <p:spPr>
          <a:xfrm>
            <a:off x="7295029" y="4509690"/>
            <a:ext cx="1657684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Priyanka</a:t>
            </a:r>
          </a:p>
        </p:txBody>
      </p:sp>
    </p:spTree>
    <p:extLst>
      <p:ext uri="{BB962C8B-B14F-4D97-AF65-F5344CB8AC3E}">
        <p14:creationId xmlns:p14="http://schemas.microsoft.com/office/powerpoint/2010/main" val="82896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934571" y="446515"/>
            <a:ext cx="7274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/>
            <a:r>
              <a:rPr lang="en-US" dirty="0"/>
              <a:t>Application</a:t>
            </a:r>
            <a:endParaRPr dirty="0"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934572" y="1586753"/>
            <a:ext cx="3341593" cy="2823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chemeClr val="dk2"/>
              </a:buClr>
              <a:buSzPts val="1800"/>
            </a:pPr>
            <a:r>
              <a:rPr lang="en-US" sz="1600" b="0" dirty="0">
                <a:latin typeface="Open Sans"/>
                <a:ea typeface="Open Sans"/>
                <a:cs typeface="Open Sans"/>
              </a:rPr>
              <a:t>Chatbots are currently being used in a variety of different contexts such as online customer support, phone interactions, information retrieval, or assisting with online commerce or tech support.</a:t>
            </a:r>
            <a:endParaRPr lang="en-US" sz="1600" b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E72D2-8A78-4527-97EC-A2A36EEB7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" t="1532"/>
          <a:stretch/>
        </p:blipFill>
        <p:spPr>
          <a:xfrm>
            <a:off x="5560359" y="1116105"/>
            <a:ext cx="2111188" cy="3399344"/>
          </a:xfrm>
          <a:prstGeom prst="rect">
            <a:avLst/>
          </a:prstGeom>
        </p:spPr>
      </p:pic>
      <p:sp>
        <p:nvSpPr>
          <p:cNvPr id="6" name="Google Shape;475;p32">
            <a:extLst>
              <a:ext uri="{FF2B5EF4-FFF2-40B4-BE49-F238E27FC236}">
                <a16:creationId xmlns:a16="http://schemas.microsoft.com/office/drawing/2014/main" id="{80BD4207-23E1-4444-80DC-08752486DF0D}"/>
              </a:ext>
            </a:extLst>
          </p:cNvPr>
          <p:cNvSpPr txBox="1">
            <a:spLocks/>
          </p:cNvSpPr>
          <p:nvPr/>
        </p:nvSpPr>
        <p:spPr>
          <a:xfrm>
            <a:off x="5412441" y="4612339"/>
            <a:ext cx="2407024" cy="27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just">
              <a:buClr>
                <a:schemeClr val="dk2"/>
              </a:buClr>
              <a:buSzPts val="1800"/>
            </a:pPr>
            <a:r>
              <a:rPr lang="en-US" sz="1600" b="0" dirty="0">
                <a:latin typeface="Open Sans"/>
                <a:ea typeface="Open Sans"/>
                <a:cs typeface="Open Sans"/>
              </a:rPr>
              <a:t>Indigo Airlines Chatbot</a:t>
            </a:r>
            <a:endParaRPr lang="en-US" sz="1600" b="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56467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7"/>
          <p:cNvSpPr txBox="1">
            <a:spLocks noGrp="1"/>
          </p:cNvSpPr>
          <p:nvPr>
            <p:ph type="title" idx="2"/>
          </p:nvPr>
        </p:nvSpPr>
        <p:spPr>
          <a:xfrm>
            <a:off x="721765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G. Amrutha</a:t>
            </a:r>
            <a:endParaRPr sz="2400" dirty="0"/>
          </a:p>
        </p:txBody>
      </p:sp>
      <p:sp>
        <p:nvSpPr>
          <p:cNvPr id="529" name="Google Shape;529;p37"/>
          <p:cNvSpPr txBox="1">
            <a:spLocks noGrp="1"/>
          </p:cNvSpPr>
          <p:nvPr>
            <p:ph type="subTitle" idx="1"/>
          </p:nvPr>
        </p:nvSpPr>
        <p:spPr>
          <a:xfrm>
            <a:off x="93641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CH.EN.U4CSE19103</a:t>
            </a:r>
            <a:endParaRPr dirty="0"/>
          </a:p>
        </p:txBody>
      </p:sp>
      <p:sp>
        <p:nvSpPr>
          <p:cNvPr id="530" name="Google Shape;530;p37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3"/>
          </p:nvPr>
        </p:nvSpPr>
        <p:spPr>
          <a:xfrm>
            <a:off x="4572000" y="1515913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dirty="0"/>
              <a:t>A.S.L. Manasa</a:t>
            </a:r>
            <a:endParaRPr sz="2400" dirty="0"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4"/>
          </p:nvPr>
        </p:nvSpPr>
        <p:spPr>
          <a:xfrm>
            <a:off x="4786627" y="2147700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CH.EN.U4CSE19148</a:t>
            </a:r>
          </a:p>
        </p:txBody>
      </p:sp>
      <p:sp>
        <p:nvSpPr>
          <p:cNvPr id="533" name="Google Shape;533;p37"/>
          <p:cNvSpPr txBox="1">
            <a:spLocks noGrp="1"/>
          </p:cNvSpPr>
          <p:nvPr>
            <p:ph type="title" idx="5"/>
          </p:nvPr>
        </p:nvSpPr>
        <p:spPr>
          <a:xfrm>
            <a:off x="2757174" y="2550600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dirty="0"/>
              <a:t>Inti Vamsi Priyanka</a:t>
            </a:r>
            <a:endParaRPr sz="2400" dirty="0"/>
          </a:p>
        </p:txBody>
      </p:sp>
      <p:sp>
        <p:nvSpPr>
          <p:cNvPr id="534" name="Google Shape;534;p37"/>
          <p:cNvSpPr txBox="1">
            <a:spLocks noGrp="1"/>
          </p:cNvSpPr>
          <p:nvPr>
            <p:ph type="subTitle" idx="6"/>
          </p:nvPr>
        </p:nvSpPr>
        <p:spPr>
          <a:xfrm>
            <a:off x="2971824" y="3181850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CH.EN.U4CSE19152</a:t>
            </a:r>
          </a:p>
        </p:txBody>
      </p:sp>
      <p:sp>
        <p:nvSpPr>
          <p:cNvPr id="9" name="Google Shape;530;p37">
            <a:extLst>
              <a:ext uri="{FF2B5EF4-FFF2-40B4-BE49-F238E27FC236}">
                <a16:creationId xmlns:a16="http://schemas.microsoft.com/office/drawing/2014/main" id="{9607039D-C991-447B-BECC-F5DB9F323774}"/>
              </a:ext>
            </a:extLst>
          </p:cNvPr>
          <p:cNvSpPr txBox="1">
            <a:spLocks/>
          </p:cNvSpPr>
          <p:nvPr/>
        </p:nvSpPr>
        <p:spPr>
          <a:xfrm>
            <a:off x="7995701" y="256293"/>
            <a:ext cx="517452" cy="2029107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Team</a:t>
            </a:r>
          </a:p>
        </p:txBody>
      </p:sp>
      <p:sp>
        <p:nvSpPr>
          <p:cNvPr id="10" name="Google Shape;530;p37">
            <a:extLst>
              <a:ext uri="{FF2B5EF4-FFF2-40B4-BE49-F238E27FC236}">
                <a16:creationId xmlns:a16="http://schemas.microsoft.com/office/drawing/2014/main" id="{DF7D8EC1-34FD-4366-9207-77F21AD930D4}"/>
              </a:ext>
            </a:extLst>
          </p:cNvPr>
          <p:cNvSpPr txBox="1">
            <a:spLocks/>
          </p:cNvSpPr>
          <p:nvPr/>
        </p:nvSpPr>
        <p:spPr>
          <a:xfrm>
            <a:off x="7901885" y="2285400"/>
            <a:ext cx="831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4000" dirty="0">
                <a:solidFill>
                  <a:srgbClr val="FF3399"/>
                </a:solidFill>
              </a:rPr>
              <a:t>5</a:t>
            </a:r>
          </a:p>
        </p:txBody>
      </p:sp>
      <p:sp>
        <p:nvSpPr>
          <p:cNvPr id="11" name="Google Shape;533;p37">
            <a:extLst>
              <a:ext uri="{FF2B5EF4-FFF2-40B4-BE49-F238E27FC236}">
                <a16:creationId xmlns:a16="http://schemas.microsoft.com/office/drawing/2014/main" id="{D847EF20-7600-4B72-9451-FA08E221DE7F}"/>
              </a:ext>
            </a:extLst>
          </p:cNvPr>
          <p:cNvSpPr txBox="1">
            <a:spLocks/>
          </p:cNvSpPr>
          <p:nvPr/>
        </p:nvSpPr>
        <p:spPr>
          <a:xfrm>
            <a:off x="540000" y="3650328"/>
            <a:ext cx="32004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2400" dirty="0"/>
              <a:t>Birat Chapagain</a:t>
            </a:r>
          </a:p>
        </p:txBody>
      </p:sp>
      <p:sp>
        <p:nvSpPr>
          <p:cNvPr id="12" name="Google Shape;534;p37">
            <a:extLst>
              <a:ext uri="{FF2B5EF4-FFF2-40B4-BE49-F238E27FC236}">
                <a16:creationId xmlns:a16="http://schemas.microsoft.com/office/drawing/2014/main" id="{E1841B84-7260-4A0A-9480-561E68A32EAD}"/>
              </a:ext>
            </a:extLst>
          </p:cNvPr>
          <p:cNvSpPr txBox="1">
            <a:spLocks/>
          </p:cNvSpPr>
          <p:nvPr/>
        </p:nvSpPr>
        <p:spPr>
          <a:xfrm>
            <a:off x="754650" y="4281578"/>
            <a:ext cx="277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CH.EN.U4CSE19154</a:t>
            </a:r>
          </a:p>
        </p:txBody>
      </p:sp>
      <p:sp>
        <p:nvSpPr>
          <p:cNvPr id="13" name="Google Shape;533;p37">
            <a:extLst>
              <a:ext uri="{FF2B5EF4-FFF2-40B4-BE49-F238E27FC236}">
                <a16:creationId xmlns:a16="http://schemas.microsoft.com/office/drawing/2014/main" id="{A04F8C39-FFF5-4ACB-8BEB-5895B57E1024}"/>
              </a:ext>
            </a:extLst>
          </p:cNvPr>
          <p:cNvSpPr txBox="1">
            <a:spLocks/>
          </p:cNvSpPr>
          <p:nvPr/>
        </p:nvSpPr>
        <p:spPr>
          <a:xfrm>
            <a:off x="4701485" y="3602062"/>
            <a:ext cx="32004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2400" dirty="0"/>
              <a:t>Rohit Kumar Sah</a:t>
            </a:r>
          </a:p>
        </p:txBody>
      </p:sp>
      <p:sp>
        <p:nvSpPr>
          <p:cNvPr id="14" name="Google Shape;534;p37">
            <a:extLst>
              <a:ext uri="{FF2B5EF4-FFF2-40B4-BE49-F238E27FC236}">
                <a16:creationId xmlns:a16="http://schemas.microsoft.com/office/drawing/2014/main" id="{802E01CF-EA54-4EC7-AEA1-CD00C0531879}"/>
              </a:ext>
            </a:extLst>
          </p:cNvPr>
          <p:cNvSpPr txBox="1">
            <a:spLocks/>
          </p:cNvSpPr>
          <p:nvPr/>
        </p:nvSpPr>
        <p:spPr>
          <a:xfrm>
            <a:off x="4916135" y="4233312"/>
            <a:ext cx="277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CH.EN.U4CSE19155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934572" y="1586753"/>
            <a:ext cx="3906370" cy="2823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1A4568"/>
                </a:solidFill>
                <a:effectLst/>
                <a:latin typeface="Open Sans" panose="020B0606030504020204" pitchFamily="34" charset="0"/>
              </a:rPr>
              <a:t>Education environments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1A4568"/>
              </a:solidFill>
              <a:effectLst/>
              <a:latin typeface="Open Sans" panose="020B060603050402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1A4568"/>
                </a:solidFill>
                <a:effectLst/>
                <a:latin typeface="Open Sans" panose="020B0606030504020204" pitchFamily="34" charset="0"/>
              </a:rPr>
              <a:t>Customer service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1A4568"/>
              </a:solidFill>
              <a:effectLst/>
              <a:latin typeface="Open Sans" panose="020B060603050402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1A4568"/>
                </a:solidFill>
                <a:effectLst/>
                <a:latin typeface="Open Sans" panose="020B0606030504020204" pitchFamily="34" charset="0"/>
              </a:rPr>
              <a:t>Health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1A4568"/>
              </a:solidFill>
              <a:effectLst/>
              <a:latin typeface="Open Sans" panose="020B060603050402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1A4568"/>
                </a:solidFill>
                <a:effectLst/>
                <a:latin typeface="Open Sans" panose="020B0606030504020204" pitchFamily="34" charset="0"/>
              </a:rPr>
              <a:t>Robotics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1A4568"/>
              </a:solidFill>
              <a:effectLst/>
              <a:latin typeface="Open Sans" panose="020B060603050402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400"/>
              </a:spcAft>
            </a:pPr>
            <a:r>
              <a:rPr lang="en-US" sz="1800" b="0" i="0" u="none" strike="noStrike" dirty="0">
                <a:solidFill>
                  <a:srgbClr val="1A4568"/>
                </a:solidFill>
                <a:effectLst/>
                <a:latin typeface="Open Sans" panose="020B0606030504020204" pitchFamily="34" charset="0"/>
              </a:rPr>
              <a:t>Media and entertainment</a:t>
            </a:r>
          </a:p>
          <a:p>
            <a:pPr marL="114300" indent="0" rtl="0" fontAlgn="base">
              <a:spcBef>
                <a:spcPts val="0"/>
              </a:spcBef>
              <a:spcAft>
                <a:spcPts val="400"/>
              </a:spcAft>
            </a:pPr>
            <a:endParaRPr lang="en-US" sz="1800" b="0" i="0" u="none" strike="noStrike" dirty="0">
              <a:solidFill>
                <a:srgbClr val="1A4568"/>
              </a:solidFill>
              <a:effectLst/>
              <a:latin typeface="Open Sans" panose="020B060603050402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1A4568"/>
                </a:solidFill>
                <a:effectLst/>
                <a:latin typeface="Open Sans" panose="020B0606030504020204" pitchFamily="34" charset="0"/>
              </a:rPr>
              <a:t>Banking, finance, and fintech etc..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AF8863-F83C-4A44-956A-B0EEF1E8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72F857-AD1D-43C5-A720-664FD08C2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1" r="19254"/>
          <a:stretch/>
        </p:blipFill>
        <p:spPr bwMode="auto">
          <a:xfrm>
            <a:off x="5183841" y="1586753"/>
            <a:ext cx="2911288" cy="262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58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981637" y="1230407"/>
            <a:ext cx="7503458" cy="34222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chemeClr val="dk2"/>
              </a:buClr>
              <a:buSzPts val="1800"/>
            </a:pPr>
            <a:r>
              <a:rPr lang="en-US" sz="1600" b="0" dirty="0">
                <a:latin typeface="Open Sans"/>
                <a:ea typeface="Open Sans"/>
                <a:cs typeface="Open Sans"/>
              </a:rPr>
              <a:t>Chatbots are probably one of the most innovative and convenient ways to customer support. Chatbots have become extremely popular over these years.</a:t>
            </a:r>
          </a:p>
          <a:p>
            <a:pPr marL="0" indent="0" algn="just">
              <a:buClr>
                <a:schemeClr val="dk2"/>
              </a:buClr>
              <a:buSzPts val="1800"/>
            </a:pPr>
            <a:br>
              <a:rPr lang="en-US" sz="1600" b="0" dirty="0">
                <a:latin typeface="Open Sans"/>
                <a:ea typeface="Open Sans"/>
                <a:cs typeface="Open Sans"/>
              </a:rPr>
            </a:br>
            <a:r>
              <a:rPr lang="en-US" sz="1600" b="0" dirty="0">
                <a:latin typeface="Open Sans"/>
                <a:ea typeface="Open Sans"/>
                <a:cs typeface="Open Sans"/>
              </a:rPr>
              <a:t>Here are the some of Research Works!!!!!!!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latin typeface="Open Sans"/>
              <a:ea typeface="Open Sans"/>
              <a:cs typeface="Open Sans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1A4568"/>
                </a:solidFill>
                <a:effectLst/>
                <a:latin typeface="Open Sans" panose="020B0606030504020204" pitchFamily="34" charset="0"/>
              </a:rPr>
              <a:t>War Against the Machines: The Dark Side of Chatbots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endParaRPr lang="en-US" sz="1800" b="1" i="0" u="none" strike="noStrike" dirty="0">
              <a:solidFill>
                <a:srgbClr val="1A4568"/>
              </a:solidFill>
              <a:effectLst/>
              <a:latin typeface="Open Sans" panose="020B060603050402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1A4568"/>
                </a:solidFill>
                <a:effectLst/>
                <a:latin typeface="Open Sans" panose="020B0606030504020204" pitchFamily="34" charset="0"/>
              </a:rPr>
              <a:t>Microsoft’s Tay &amp; Zo: Even Bots Can Be Racist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endParaRPr lang="en-US" sz="1800" b="1" i="0" u="none" strike="noStrike" dirty="0">
              <a:solidFill>
                <a:srgbClr val="1A4568"/>
              </a:solidFill>
              <a:effectLst/>
              <a:latin typeface="Open Sans" panose="020B060603050402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1A4568"/>
                </a:solidFill>
                <a:effectLst/>
                <a:latin typeface="Open Sans" panose="020B0606030504020204" pitchFamily="34" charset="0"/>
              </a:rPr>
              <a:t>Facebook’s Dialogue Agents: Going Off-Script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AF8863-F83C-4A44-956A-B0EEF1E8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Work</a:t>
            </a:r>
          </a:p>
        </p:txBody>
      </p:sp>
    </p:spTree>
    <p:extLst>
      <p:ext uri="{BB962C8B-B14F-4D97-AF65-F5344CB8AC3E}">
        <p14:creationId xmlns:p14="http://schemas.microsoft.com/office/powerpoint/2010/main" val="2665911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3"/>
          <p:cNvSpPr txBox="1">
            <a:spLocks noGrp="1"/>
          </p:cNvSpPr>
          <p:nvPr>
            <p:ph type="title"/>
          </p:nvPr>
        </p:nvSpPr>
        <p:spPr>
          <a:xfrm>
            <a:off x="1141128" y="1922950"/>
            <a:ext cx="6861644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sp>
        <p:nvSpPr>
          <p:cNvPr id="4" name="Google Shape;500;p34">
            <a:extLst>
              <a:ext uri="{FF2B5EF4-FFF2-40B4-BE49-F238E27FC236}">
                <a16:creationId xmlns:a16="http://schemas.microsoft.com/office/drawing/2014/main" id="{83A44459-533D-4781-9DDB-E6C37241D16C}"/>
              </a:ext>
            </a:extLst>
          </p:cNvPr>
          <p:cNvSpPr txBox="1">
            <a:spLocks/>
          </p:cNvSpPr>
          <p:nvPr/>
        </p:nvSpPr>
        <p:spPr>
          <a:xfrm>
            <a:off x="7683794" y="114899"/>
            <a:ext cx="1332713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Rohit Sah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87FCF-1086-46F2-9453-71E3F6112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Jupyter Notebook 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3"/>
          <p:cNvSpPr txBox="1">
            <a:spLocks noGrp="1"/>
          </p:cNvSpPr>
          <p:nvPr>
            <p:ph type="title"/>
          </p:nvPr>
        </p:nvSpPr>
        <p:spPr>
          <a:xfrm>
            <a:off x="1141128" y="658923"/>
            <a:ext cx="6861644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/>
              <a:t>http://ml-chatbot.vercel.app</a:t>
            </a:r>
            <a:endParaRPr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87FCF-1086-46F2-9453-71E3F6112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8262" y="1275648"/>
            <a:ext cx="4860000" cy="491700"/>
          </a:xfrm>
        </p:spPr>
        <p:txBody>
          <a:bodyPr/>
          <a:lstStyle/>
          <a:p>
            <a:r>
              <a:rPr lang="en-US" dirty="0"/>
              <a:t>You can experience out chatbot here. </a:t>
            </a:r>
          </a:p>
        </p:txBody>
      </p:sp>
      <p:sp>
        <p:nvSpPr>
          <p:cNvPr id="5" name="Google Shape;609;p43">
            <a:extLst>
              <a:ext uri="{FF2B5EF4-FFF2-40B4-BE49-F238E27FC236}">
                <a16:creationId xmlns:a16="http://schemas.microsoft.com/office/drawing/2014/main" id="{5A440E6B-A8EE-48D3-A222-844AE1FF7E7E}"/>
              </a:ext>
            </a:extLst>
          </p:cNvPr>
          <p:cNvSpPr txBox="1">
            <a:spLocks/>
          </p:cNvSpPr>
          <p:nvPr/>
        </p:nvSpPr>
        <p:spPr>
          <a:xfrm>
            <a:off x="137071" y="2962852"/>
            <a:ext cx="4105466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 dirty="0"/>
              <a:t>Collected Data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BFF1011-17A1-4F84-B7A6-073687016480}"/>
              </a:ext>
            </a:extLst>
          </p:cNvPr>
          <p:cNvSpPr txBox="1">
            <a:spLocks/>
          </p:cNvSpPr>
          <p:nvPr/>
        </p:nvSpPr>
        <p:spPr>
          <a:xfrm>
            <a:off x="-294119" y="3543102"/>
            <a:ext cx="48600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1600" dirty="0"/>
              <a:t>http://ml-chatbot.vercel.app/api/logs</a:t>
            </a:r>
            <a:endParaRPr lang="en-US" dirty="0"/>
          </a:p>
        </p:txBody>
      </p:sp>
      <p:sp>
        <p:nvSpPr>
          <p:cNvPr id="7" name="Google Shape;609;p43">
            <a:extLst>
              <a:ext uri="{FF2B5EF4-FFF2-40B4-BE49-F238E27FC236}">
                <a16:creationId xmlns:a16="http://schemas.microsoft.com/office/drawing/2014/main" id="{7E6C11F5-AEE3-4CA8-B9FF-7B6253CEF962}"/>
              </a:ext>
            </a:extLst>
          </p:cNvPr>
          <p:cNvSpPr txBox="1">
            <a:spLocks/>
          </p:cNvSpPr>
          <p:nvPr/>
        </p:nvSpPr>
        <p:spPr>
          <a:xfrm>
            <a:off x="4127629" y="2134701"/>
            <a:ext cx="4105466" cy="58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 dirty="0"/>
              <a:t>Chat Logs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E3EDF2-A7EB-4BFD-9808-2E8EB59890EF}"/>
              </a:ext>
            </a:extLst>
          </p:cNvPr>
          <p:cNvSpPr txBox="1">
            <a:spLocks/>
          </p:cNvSpPr>
          <p:nvPr/>
        </p:nvSpPr>
        <p:spPr>
          <a:xfrm>
            <a:off x="4390465" y="2580465"/>
            <a:ext cx="3471948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1600" dirty="0"/>
              <a:t>http://ml-chatbot.vercel.app/logs</a:t>
            </a:r>
            <a:endParaRPr lang="en-US" dirty="0"/>
          </a:p>
        </p:txBody>
      </p:sp>
      <p:sp>
        <p:nvSpPr>
          <p:cNvPr id="9" name="Google Shape;609;p43">
            <a:extLst>
              <a:ext uri="{FF2B5EF4-FFF2-40B4-BE49-F238E27FC236}">
                <a16:creationId xmlns:a16="http://schemas.microsoft.com/office/drawing/2014/main" id="{BF2F7397-200D-4DFD-8BE5-C8FE15C87324}"/>
              </a:ext>
            </a:extLst>
          </p:cNvPr>
          <p:cNvSpPr txBox="1">
            <a:spLocks/>
          </p:cNvSpPr>
          <p:nvPr/>
        </p:nvSpPr>
        <p:spPr>
          <a:xfrm>
            <a:off x="4127629" y="3293323"/>
            <a:ext cx="4105466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600" dirty="0"/>
              <a:t>Overall Bot Stats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EC215C-6A86-455C-B7D8-5ED43EF4B78A}"/>
              </a:ext>
            </a:extLst>
          </p:cNvPr>
          <p:cNvSpPr txBox="1">
            <a:spLocks/>
          </p:cNvSpPr>
          <p:nvPr/>
        </p:nvSpPr>
        <p:spPr>
          <a:xfrm>
            <a:off x="4329953" y="3873573"/>
            <a:ext cx="3592972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1600" dirty="0"/>
              <a:t>http://ml-chatbot.vercel.app/stats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9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078;p58">
            <a:extLst>
              <a:ext uri="{FF2B5EF4-FFF2-40B4-BE49-F238E27FC236}">
                <a16:creationId xmlns:a16="http://schemas.microsoft.com/office/drawing/2014/main" id="{539117AE-80B4-443A-AA90-86D3A75D6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9950" y="1484923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6000"/>
            </a:pPr>
            <a:r>
              <a:rPr lang="en" sz="6500" dirty="0"/>
              <a:t>Thanks</a:t>
            </a:r>
            <a:endParaRPr sz="6500" dirty="0"/>
          </a:p>
        </p:txBody>
      </p:sp>
      <p:sp>
        <p:nvSpPr>
          <p:cNvPr id="44" name="Google Shape;1079;p58">
            <a:extLst>
              <a:ext uri="{FF2B5EF4-FFF2-40B4-BE49-F238E27FC236}">
                <a16:creationId xmlns:a16="http://schemas.microsoft.com/office/drawing/2014/main" id="{DF6984E3-DB91-4F6C-850D-616E376200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81080" y="2571750"/>
            <a:ext cx="3066900" cy="596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400"/>
            </a:pPr>
            <a:r>
              <a:rPr lang="en" sz="1400" b="0" dirty="0">
                <a:latin typeface="Open Sans"/>
                <a:ea typeface="Open Sans"/>
                <a:cs typeface="Open Sans"/>
                <a:sym typeface="Open Sans"/>
              </a:rPr>
              <a:t>Any Queries?</a:t>
            </a:r>
            <a:endParaRPr sz="1400" b="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3352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/>
          <p:nvPr/>
        </p:nvSpPr>
        <p:spPr>
          <a:xfrm>
            <a:off x="1377285" y="3372067"/>
            <a:ext cx="63300" cy="35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>
            <a:off x="2925410" y="2139867"/>
            <a:ext cx="63300" cy="35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/>
          <p:nvPr/>
        </p:nvSpPr>
        <p:spPr>
          <a:xfrm>
            <a:off x="4469573" y="3372067"/>
            <a:ext cx="63300" cy="35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6013960" y="2139867"/>
            <a:ext cx="63300" cy="35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1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576" name="Google Shape;576;p41"/>
          <p:cNvSpPr txBox="1"/>
          <p:nvPr/>
        </p:nvSpPr>
        <p:spPr>
          <a:xfrm>
            <a:off x="566523" y="3747217"/>
            <a:ext cx="1690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Introduction</a:t>
            </a:r>
            <a:endParaRPr sz="20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78" name="Google Shape;578;p41"/>
          <p:cNvSpPr txBox="1"/>
          <p:nvPr/>
        </p:nvSpPr>
        <p:spPr>
          <a:xfrm>
            <a:off x="2115471" y="1680196"/>
            <a:ext cx="1690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Tools</a:t>
            </a:r>
            <a:endParaRPr sz="20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80" name="Google Shape;580;p41"/>
          <p:cNvSpPr txBox="1"/>
          <p:nvPr/>
        </p:nvSpPr>
        <p:spPr>
          <a:xfrm>
            <a:off x="3374635" y="3747217"/>
            <a:ext cx="225305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Implementation</a:t>
            </a:r>
            <a:endParaRPr sz="20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82" name="Google Shape;582;p41"/>
          <p:cNvSpPr txBox="1"/>
          <p:nvPr/>
        </p:nvSpPr>
        <p:spPr>
          <a:xfrm>
            <a:off x="4846004" y="1685308"/>
            <a:ext cx="239834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Applications</a:t>
            </a:r>
            <a:endParaRPr sz="20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84" name="Google Shape;584;p41"/>
          <p:cNvSpPr/>
          <p:nvPr/>
        </p:nvSpPr>
        <p:spPr>
          <a:xfrm>
            <a:off x="5203369" y="2958817"/>
            <a:ext cx="1683611" cy="841978"/>
          </a:xfrm>
          <a:custGeom>
            <a:avLst/>
            <a:gdLst/>
            <a:ahLst/>
            <a:cxnLst/>
            <a:rect l="l" t="t" r="r" b="b"/>
            <a:pathLst>
              <a:path w="7904" h="3951" extrusionOk="0">
                <a:moveTo>
                  <a:pt x="1" y="0"/>
                </a:moveTo>
                <a:cubicBezTo>
                  <a:pt x="1" y="540"/>
                  <a:pt x="113" y="1075"/>
                  <a:pt x="327" y="1571"/>
                </a:cubicBezTo>
                <a:cubicBezTo>
                  <a:pt x="938" y="2971"/>
                  <a:pt x="2332" y="3951"/>
                  <a:pt x="3953" y="3951"/>
                </a:cubicBezTo>
                <a:cubicBezTo>
                  <a:pt x="6132" y="3951"/>
                  <a:pt x="7903" y="2178"/>
                  <a:pt x="7903" y="0"/>
                </a:cubicBezTo>
                <a:lnTo>
                  <a:pt x="7248" y="0"/>
                </a:lnTo>
                <a:cubicBezTo>
                  <a:pt x="7248" y="1818"/>
                  <a:pt x="5770" y="3296"/>
                  <a:pt x="3953" y="3296"/>
                </a:cubicBezTo>
                <a:cubicBezTo>
                  <a:pt x="2135" y="3296"/>
                  <a:pt x="657" y="1818"/>
                  <a:pt x="6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1"/>
          <p:cNvSpPr/>
          <p:nvPr/>
        </p:nvSpPr>
        <p:spPr>
          <a:xfrm>
            <a:off x="3659739" y="2141243"/>
            <a:ext cx="1683185" cy="841978"/>
          </a:xfrm>
          <a:custGeom>
            <a:avLst/>
            <a:gdLst/>
            <a:ahLst/>
            <a:cxnLst/>
            <a:rect l="l" t="t" r="r" b="b"/>
            <a:pathLst>
              <a:path w="7902" h="3951" extrusionOk="0">
                <a:moveTo>
                  <a:pt x="3951" y="0"/>
                </a:moveTo>
                <a:cubicBezTo>
                  <a:pt x="2330" y="0"/>
                  <a:pt x="935" y="982"/>
                  <a:pt x="327" y="2380"/>
                </a:cubicBezTo>
                <a:cubicBezTo>
                  <a:pt x="111" y="2874"/>
                  <a:pt x="0" y="3409"/>
                  <a:pt x="0" y="3951"/>
                </a:cubicBezTo>
                <a:lnTo>
                  <a:pt x="653" y="3951"/>
                </a:lnTo>
                <a:cubicBezTo>
                  <a:pt x="653" y="2135"/>
                  <a:pt x="2133" y="657"/>
                  <a:pt x="3951" y="657"/>
                </a:cubicBezTo>
                <a:cubicBezTo>
                  <a:pt x="5767" y="657"/>
                  <a:pt x="7246" y="2135"/>
                  <a:pt x="7246" y="3951"/>
                </a:cubicBezTo>
                <a:lnTo>
                  <a:pt x="7901" y="3951"/>
                </a:lnTo>
                <a:cubicBezTo>
                  <a:pt x="7901" y="3411"/>
                  <a:pt x="7791" y="2876"/>
                  <a:pt x="7574" y="2381"/>
                </a:cubicBezTo>
                <a:cubicBezTo>
                  <a:pt x="6966" y="982"/>
                  <a:pt x="5571" y="0"/>
                  <a:pt x="39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1"/>
          <p:cNvSpPr/>
          <p:nvPr/>
        </p:nvSpPr>
        <p:spPr>
          <a:xfrm>
            <a:off x="576222" y="2139856"/>
            <a:ext cx="1684889" cy="844748"/>
          </a:xfrm>
          <a:custGeom>
            <a:avLst/>
            <a:gdLst/>
            <a:ahLst/>
            <a:cxnLst/>
            <a:rect l="l" t="t" r="r" b="b"/>
            <a:pathLst>
              <a:path w="7910" h="3964" extrusionOk="0">
                <a:moveTo>
                  <a:pt x="3958" y="0"/>
                </a:moveTo>
                <a:cubicBezTo>
                  <a:pt x="3954" y="0"/>
                  <a:pt x="3950" y="0"/>
                  <a:pt x="3946" y="0"/>
                </a:cubicBezTo>
                <a:cubicBezTo>
                  <a:pt x="1768" y="6"/>
                  <a:pt x="0" y="1784"/>
                  <a:pt x="6" y="3963"/>
                </a:cubicBezTo>
                <a:lnTo>
                  <a:pt x="661" y="3962"/>
                </a:lnTo>
                <a:cubicBezTo>
                  <a:pt x="657" y="2144"/>
                  <a:pt x="2131" y="661"/>
                  <a:pt x="3947" y="655"/>
                </a:cubicBezTo>
                <a:cubicBezTo>
                  <a:pt x="3951" y="655"/>
                  <a:pt x="3955" y="655"/>
                  <a:pt x="3959" y="655"/>
                </a:cubicBezTo>
                <a:cubicBezTo>
                  <a:pt x="5771" y="655"/>
                  <a:pt x="7248" y="2127"/>
                  <a:pt x="7254" y="3939"/>
                </a:cubicBezTo>
                <a:lnTo>
                  <a:pt x="7256" y="3939"/>
                </a:lnTo>
                <a:lnTo>
                  <a:pt x="7909" y="3938"/>
                </a:lnTo>
                <a:cubicBezTo>
                  <a:pt x="7907" y="3398"/>
                  <a:pt x="7795" y="2863"/>
                  <a:pt x="7578" y="2368"/>
                </a:cubicBezTo>
                <a:cubicBezTo>
                  <a:pt x="6966" y="976"/>
                  <a:pt x="5573" y="0"/>
                  <a:pt x="39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1"/>
          <p:cNvSpPr/>
          <p:nvPr/>
        </p:nvSpPr>
        <p:spPr>
          <a:xfrm>
            <a:off x="2115471" y="2958811"/>
            <a:ext cx="1683611" cy="841978"/>
          </a:xfrm>
          <a:custGeom>
            <a:avLst/>
            <a:gdLst/>
            <a:ahLst/>
            <a:cxnLst/>
            <a:rect l="l" t="t" r="r" b="b"/>
            <a:pathLst>
              <a:path w="7904" h="3951" extrusionOk="0">
                <a:moveTo>
                  <a:pt x="1" y="0"/>
                </a:moveTo>
                <a:cubicBezTo>
                  <a:pt x="1" y="540"/>
                  <a:pt x="111" y="1075"/>
                  <a:pt x="328" y="1571"/>
                </a:cubicBezTo>
                <a:cubicBezTo>
                  <a:pt x="938" y="2971"/>
                  <a:pt x="2332" y="3951"/>
                  <a:pt x="3953" y="3951"/>
                </a:cubicBezTo>
                <a:cubicBezTo>
                  <a:pt x="5574" y="3951"/>
                  <a:pt x="6967" y="2971"/>
                  <a:pt x="7575" y="1573"/>
                </a:cubicBezTo>
                <a:cubicBezTo>
                  <a:pt x="7791" y="1076"/>
                  <a:pt x="7903" y="541"/>
                  <a:pt x="7903" y="0"/>
                </a:cubicBezTo>
                <a:lnTo>
                  <a:pt x="7249" y="0"/>
                </a:lnTo>
                <a:cubicBezTo>
                  <a:pt x="7249" y="1818"/>
                  <a:pt x="5770" y="3296"/>
                  <a:pt x="3953" y="3296"/>
                </a:cubicBezTo>
                <a:cubicBezTo>
                  <a:pt x="2135" y="3296"/>
                  <a:pt x="657" y="1818"/>
                  <a:pt x="6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1"/>
          <p:cNvSpPr/>
          <p:nvPr/>
        </p:nvSpPr>
        <p:spPr>
          <a:xfrm>
            <a:off x="834873" y="2404251"/>
            <a:ext cx="1154100" cy="115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1"/>
          <p:cNvSpPr/>
          <p:nvPr/>
        </p:nvSpPr>
        <p:spPr>
          <a:xfrm>
            <a:off x="2379996" y="2404251"/>
            <a:ext cx="1154100" cy="115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1"/>
          <p:cNvSpPr/>
          <p:nvPr/>
        </p:nvSpPr>
        <p:spPr>
          <a:xfrm>
            <a:off x="3924143" y="2404251"/>
            <a:ext cx="1154100" cy="115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1"/>
          <p:cNvSpPr/>
          <p:nvPr/>
        </p:nvSpPr>
        <p:spPr>
          <a:xfrm>
            <a:off x="5468542" y="2404251"/>
            <a:ext cx="1154100" cy="115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"/>
          <p:cNvSpPr txBox="1"/>
          <p:nvPr/>
        </p:nvSpPr>
        <p:spPr>
          <a:xfrm>
            <a:off x="828881" y="2802792"/>
            <a:ext cx="116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 sz="2500" b="1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93" name="Google Shape;593;p41"/>
          <p:cNvSpPr txBox="1"/>
          <p:nvPr/>
        </p:nvSpPr>
        <p:spPr>
          <a:xfrm>
            <a:off x="2377006" y="2802792"/>
            <a:ext cx="116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 sz="2500" b="1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3921169" y="2802792"/>
            <a:ext cx="116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 sz="2500" b="1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95" name="Google Shape;595;p41"/>
          <p:cNvSpPr txBox="1"/>
          <p:nvPr/>
        </p:nvSpPr>
        <p:spPr>
          <a:xfrm>
            <a:off x="5465569" y="2802792"/>
            <a:ext cx="116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 sz="2500" b="1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574;p41">
            <a:extLst>
              <a:ext uri="{FF2B5EF4-FFF2-40B4-BE49-F238E27FC236}">
                <a16:creationId xmlns:a16="http://schemas.microsoft.com/office/drawing/2014/main" id="{1A43932B-EB72-452E-9BC6-A9162525F4CA}"/>
              </a:ext>
            </a:extLst>
          </p:cNvPr>
          <p:cNvSpPr/>
          <p:nvPr/>
        </p:nvSpPr>
        <p:spPr>
          <a:xfrm>
            <a:off x="7548903" y="3375288"/>
            <a:ext cx="63300" cy="35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91;p41">
            <a:extLst>
              <a:ext uri="{FF2B5EF4-FFF2-40B4-BE49-F238E27FC236}">
                <a16:creationId xmlns:a16="http://schemas.microsoft.com/office/drawing/2014/main" id="{135B53AA-0849-4345-8064-F3333300B030}"/>
              </a:ext>
            </a:extLst>
          </p:cNvPr>
          <p:cNvSpPr/>
          <p:nvPr/>
        </p:nvSpPr>
        <p:spPr>
          <a:xfrm>
            <a:off x="7009080" y="2383814"/>
            <a:ext cx="1154100" cy="115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95;p41">
            <a:extLst>
              <a:ext uri="{FF2B5EF4-FFF2-40B4-BE49-F238E27FC236}">
                <a16:creationId xmlns:a16="http://schemas.microsoft.com/office/drawing/2014/main" id="{23443ACE-AECC-4703-8863-294A796B3754}"/>
              </a:ext>
            </a:extLst>
          </p:cNvPr>
          <p:cNvSpPr txBox="1"/>
          <p:nvPr/>
        </p:nvSpPr>
        <p:spPr>
          <a:xfrm>
            <a:off x="7005549" y="2780293"/>
            <a:ext cx="116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05</a:t>
            </a:r>
            <a:endParaRPr sz="2500" b="1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" name="Google Shape;582;p41">
            <a:extLst>
              <a:ext uri="{FF2B5EF4-FFF2-40B4-BE49-F238E27FC236}">
                <a16:creationId xmlns:a16="http://schemas.microsoft.com/office/drawing/2014/main" id="{872B18CD-1D7F-491D-9FE0-ACD14318F47E}"/>
              </a:ext>
            </a:extLst>
          </p:cNvPr>
          <p:cNvSpPr txBox="1"/>
          <p:nvPr/>
        </p:nvSpPr>
        <p:spPr>
          <a:xfrm>
            <a:off x="6381383" y="3747217"/>
            <a:ext cx="239834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Demonstration</a:t>
            </a:r>
            <a:endParaRPr sz="20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" name="Google Shape;584;p41">
            <a:extLst>
              <a:ext uri="{FF2B5EF4-FFF2-40B4-BE49-F238E27FC236}">
                <a16:creationId xmlns:a16="http://schemas.microsoft.com/office/drawing/2014/main" id="{C522F712-9E08-4397-9072-6A4C12706FA9}"/>
              </a:ext>
            </a:extLst>
          </p:cNvPr>
          <p:cNvSpPr/>
          <p:nvPr/>
        </p:nvSpPr>
        <p:spPr>
          <a:xfrm rot="10800000">
            <a:off x="6740487" y="2116824"/>
            <a:ext cx="1683611" cy="841978"/>
          </a:xfrm>
          <a:custGeom>
            <a:avLst/>
            <a:gdLst/>
            <a:ahLst/>
            <a:cxnLst/>
            <a:rect l="l" t="t" r="r" b="b"/>
            <a:pathLst>
              <a:path w="7904" h="3951" extrusionOk="0">
                <a:moveTo>
                  <a:pt x="1" y="0"/>
                </a:moveTo>
                <a:cubicBezTo>
                  <a:pt x="1" y="540"/>
                  <a:pt x="113" y="1075"/>
                  <a:pt x="327" y="1571"/>
                </a:cubicBezTo>
                <a:cubicBezTo>
                  <a:pt x="938" y="2971"/>
                  <a:pt x="2332" y="3951"/>
                  <a:pt x="3953" y="3951"/>
                </a:cubicBezTo>
                <a:cubicBezTo>
                  <a:pt x="6132" y="3951"/>
                  <a:pt x="7903" y="2178"/>
                  <a:pt x="7903" y="0"/>
                </a:cubicBezTo>
                <a:lnTo>
                  <a:pt x="7248" y="0"/>
                </a:lnTo>
                <a:cubicBezTo>
                  <a:pt x="7248" y="1818"/>
                  <a:pt x="5770" y="3296"/>
                  <a:pt x="3953" y="3296"/>
                </a:cubicBezTo>
                <a:cubicBezTo>
                  <a:pt x="2135" y="3296"/>
                  <a:pt x="657" y="1818"/>
                  <a:pt x="6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1339702" y="1559859"/>
            <a:ext cx="6464596" cy="1628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get Started</a:t>
            </a:r>
            <a:endParaRPr dirty="0"/>
          </a:p>
        </p:txBody>
      </p:sp>
      <p:sp>
        <p:nvSpPr>
          <p:cNvPr id="500" name="Google Shape;500;p34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Its everywhere</a:t>
            </a:r>
            <a:endParaRPr dirty="0"/>
          </a:p>
        </p:txBody>
      </p:sp>
      <p:sp>
        <p:nvSpPr>
          <p:cNvPr id="7" name="Google Shape;500;p34">
            <a:extLst>
              <a:ext uri="{FF2B5EF4-FFF2-40B4-BE49-F238E27FC236}">
                <a16:creationId xmlns:a16="http://schemas.microsoft.com/office/drawing/2014/main" id="{629037E1-CAC1-4198-8235-B1B282285201}"/>
              </a:ext>
            </a:extLst>
          </p:cNvPr>
          <p:cNvSpPr txBox="1">
            <a:spLocks/>
          </p:cNvSpPr>
          <p:nvPr/>
        </p:nvSpPr>
        <p:spPr>
          <a:xfrm>
            <a:off x="7428613" y="4509690"/>
            <a:ext cx="15241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G. Amrutha</a:t>
            </a:r>
          </a:p>
        </p:txBody>
      </p:sp>
    </p:spTree>
    <p:extLst>
      <p:ext uri="{BB962C8B-B14F-4D97-AF65-F5344CB8AC3E}">
        <p14:creationId xmlns:p14="http://schemas.microsoft.com/office/powerpoint/2010/main" val="90806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>
            <a:spLocks noGrp="1"/>
          </p:cNvSpPr>
          <p:nvPr>
            <p:ph type="title"/>
          </p:nvPr>
        </p:nvSpPr>
        <p:spPr>
          <a:xfrm>
            <a:off x="2202512" y="677274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1"/>
          </p:nvPr>
        </p:nvSpPr>
        <p:spPr>
          <a:xfrm>
            <a:off x="406957" y="1748117"/>
            <a:ext cx="4797056" cy="2124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fontAlgn="base">
              <a:tabLst>
                <a:tab pos="182880" algn="l"/>
              </a:tabLst>
            </a:pPr>
            <a:r>
              <a:rPr lang="en-US" dirty="0"/>
              <a:t>Chatbots present a new way for individuals to interact with computer systems.</a:t>
            </a:r>
          </a:p>
          <a:p>
            <a:pPr marL="0" indent="0" fontAlgn="base">
              <a:tabLst>
                <a:tab pos="182880" algn="l"/>
              </a:tabLst>
            </a:pPr>
            <a:endParaRPr lang="en-US" dirty="0"/>
          </a:p>
          <a:p>
            <a:pPr marL="0" indent="0" fontAlgn="base">
              <a:tabLst>
                <a:tab pos="182880" algn="l"/>
              </a:tabLst>
            </a:pPr>
            <a:r>
              <a:rPr lang="en-US" dirty="0"/>
              <a:t>A chatbot allows a user to simply ask questions in the same manner that they would address a human.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7C7DD0-D5E5-4950-9575-121BAD5E1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7"/>
          <a:stretch/>
        </p:blipFill>
        <p:spPr bwMode="auto">
          <a:xfrm>
            <a:off x="5863665" y="1344707"/>
            <a:ext cx="2594535" cy="166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19BB6EC-3480-49C5-8F6B-CCEA2C274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66" y="3146051"/>
            <a:ext cx="2602786" cy="142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2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>
            <a:spLocks noGrp="1"/>
          </p:cNvSpPr>
          <p:nvPr>
            <p:ph type="title"/>
          </p:nvPr>
        </p:nvSpPr>
        <p:spPr>
          <a:xfrm>
            <a:off x="759759" y="693191"/>
            <a:ext cx="7624482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Traditional Way vs Modern Way</a:t>
            </a:r>
            <a:endParaRPr sz="3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955C8F-7F8F-4BB6-850B-2429733FA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r="12649"/>
          <a:stretch/>
        </p:blipFill>
        <p:spPr bwMode="auto">
          <a:xfrm>
            <a:off x="5180606" y="1823756"/>
            <a:ext cx="3741406" cy="206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7D11FDE-BFFC-4DF1-8F62-0427D3DF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17" y="1687605"/>
            <a:ext cx="3361767" cy="25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29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>
            <a:spLocks noGrp="1"/>
          </p:cNvSpPr>
          <p:nvPr>
            <p:ph type="title"/>
          </p:nvPr>
        </p:nvSpPr>
        <p:spPr>
          <a:xfrm>
            <a:off x="2343150" y="625407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1"/>
          </p:nvPr>
        </p:nvSpPr>
        <p:spPr>
          <a:xfrm>
            <a:off x="611841" y="1571507"/>
            <a:ext cx="3341594" cy="2603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 fontAlgn="base">
              <a:tabLst>
                <a:tab pos="182880" algn="l"/>
              </a:tabLst>
            </a:pPr>
            <a:r>
              <a:rPr lang="en-US" dirty="0"/>
              <a:t>Chat bot = Chatting with a robot</a:t>
            </a:r>
          </a:p>
          <a:p>
            <a:pPr marL="0" indent="0" algn="just" fontAlgn="base">
              <a:tabLst>
                <a:tab pos="182880" algn="l"/>
              </a:tabLst>
            </a:pPr>
            <a:br>
              <a:rPr lang="en-US" dirty="0"/>
            </a:br>
            <a:r>
              <a:rPr lang="en-US" b="1" dirty="0"/>
              <a:t>Types of chatbot</a:t>
            </a:r>
          </a:p>
          <a:p>
            <a:pPr marL="0" indent="0" algn="just" fontAlgn="base">
              <a:tabLst>
                <a:tab pos="182880" algn="l"/>
              </a:tabLst>
            </a:pPr>
            <a:r>
              <a:rPr lang="en-US" dirty="0"/>
              <a:t>Task-oriented chatbot</a:t>
            </a:r>
          </a:p>
          <a:p>
            <a:pPr marL="0" indent="0" algn="just" fontAlgn="base">
              <a:tabLst>
                <a:tab pos="182880" algn="l"/>
              </a:tabLst>
            </a:pPr>
            <a:r>
              <a:rPr lang="en-US" dirty="0"/>
              <a:t>Conversational chatbot</a:t>
            </a:r>
          </a:p>
          <a:p>
            <a:pPr marL="0" indent="0" algn="just" fontAlgn="base">
              <a:tabLst>
                <a:tab pos="182880" algn="l"/>
              </a:tabLst>
            </a:pPr>
            <a:br>
              <a:rPr lang="en-US" dirty="0"/>
            </a:br>
            <a:r>
              <a:rPr lang="en-US" b="1" dirty="0"/>
              <a:t>Concepts involved:</a:t>
            </a:r>
          </a:p>
          <a:p>
            <a:pPr marL="0" indent="0" algn="just" fontAlgn="base">
              <a:tabLst>
                <a:tab pos="182880" algn="l"/>
              </a:tabLst>
            </a:pPr>
            <a:r>
              <a:rPr lang="en-US" dirty="0"/>
              <a:t>NLP</a:t>
            </a:r>
          </a:p>
          <a:p>
            <a:pPr marL="0" indent="0" algn="just" fontAlgn="base">
              <a:tabLst>
                <a:tab pos="182880" algn="l"/>
              </a:tabLst>
            </a:pPr>
            <a:r>
              <a:rPr lang="en-US" dirty="0"/>
              <a:t>ML</a:t>
            </a:r>
          </a:p>
          <a:p>
            <a:pPr marL="0" indent="0" algn="just" fontAlgn="base">
              <a:tabLst>
                <a:tab pos="182880" algn="l"/>
              </a:tabLst>
            </a:pPr>
            <a:r>
              <a:rPr lang="en-US" dirty="0"/>
              <a:t>DEEP LEARNING</a:t>
            </a:r>
          </a:p>
          <a:p>
            <a:pPr marL="0" indent="0" algn="just" fontAlgn="base">
              <a:tabLst>
                <a:tab pos="182880" algn="l"/>
              </a:tabLst>
            </a:pPr>
            <a:r>
              <a:rPr lang="en-US" dirty="0"/>
              <a:t>AI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95635A-AED0-4BF4-AEA5-7A0F327D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18" y="1756990"/>
            <a:ext cx="4262891" cy="223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>
            <a:spLocks noGrp="1"/>
          </p:cNvSpPr>
          <p:nvPr>
            <p:ph type="title"/>
          </p:nvPr>
        </p:nvSpPr>
        <p:spPr>
          <a:xfrm>
            <a:off x="2454517" y="6705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1"/>
          </p:nvPr>
        </p:nvSpPr>
        <p:spPr>
          <a:xfrm>
            <a:off x="1104859" y="1341115"/>
            <a:ext cx="3842315" cy="3131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Repetitive, boring tasks are tedious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 do.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Q:24/7 service is possible???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This question driven us to do our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chatbot project.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Elon Musk stated: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“</a:t>
            </a:r>
            <a:r>
              <a:rPr lang="en-US" sz="1400" b="1" dirty="0"/>
              <a:t>Proposed tasks for the Tesla Bot are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dirty="0"/>
              <a:t>ones that are dangerous, repetitive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dirty="0"/>
              <a:t>and boring</a:t>
            </a:r>
            <a:r>
              <a:rPr lang="en-US" dirty="0"/>
              <a:t>”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E92B3B0-B3E1-4910-AEEF-ED88F3C5C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22" y="1439850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97BDD60-47C5-49EA-85E5-E85F1C66C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06" y="3032312"/>
            <a:ext cx="3071906" cy="17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748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"/>
          <p:cNvSpPr txBox="1">
            <a:spLocks noGrp="1"/>
          </p:cNvSpPr>
          <p:nvPr>
            <p:ph type="title"/>
          </p:nvPr>
        </p:nvSpPr>
        <p:spPr>
          <a:xfrm>
            <a:off x="1190747" y="1922950"/>
            <a:ext cx="6762406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Dataset, Tools &amp; Library Used</a:t>
            </a:r>
            <a:endParaRPr dirty="0"/>
          </a:p>
        </p:txBody>
      </p:sp>
      <p:sp>
        <p:nvSpPr>
          <p:cNvPr id="560" name="Google Shape;560;p39"/>
          <p:cNvSpPr txBox="1">
            <a:spLocks noGrp="1"/>
          </p:cNvSpPr>
          <p:nvPr>
            <p:ph type="subTitle" idx="1"/>
          </p:nvPr>
        </p:nvSpPr>
        <p:spPr>
          <a:xfrm>
            <a:off x="2209285" y="3416031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Apparatus used ! </a:t>
            </a:r>
            <a:endParaRPr dirty="0"/>
          </a:p>
        </p:txBody>
      </p:sp>
      <p:sp>
        <p:nvSpPr>
          <p:cNvPr id="4" name="Google Shape;500;p34">
            <a:extLst>
              <a:ext uri="{FF2B5EF4-FFF2-40B4-BE49-F238E27FC236}">
                <a16:creationId xmlns:a16="http://schemas.microsoft.com/office/drawing/2014/main" id="{E9917B6F-5236-4029-B781-88E9C162AB6B}"/>
              </a:ext>
            </a:extLst>
          </p:cNvPr>
          <p:cNvSpPr txBox="1">
            <a:spLocks/>
          </p:cNvSpPr>
          <p:nvPr/>
        </p:nvSpPr>
        <p:spPr>
          <a:xfrm>
            <a:off x="7329377" y="178694"/>
            <a:ext cx="1708396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Birat Chapagain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547</Words>
  <Application>Microsoft Office PowerPoint</Application>
  <PresentationFormat>On-screen Show (16:9)</PresentationFormat>
  <Paragraphs>135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Open Sans</vt:lpstr>
      <vt:lpstr>Josefin Sans</vt:lpstr>
      <vt:lpstr>Arial</vt:lpstr>
      <vt:lpstr>Aquatic and Physical Therapy Center by Slidesgo</vt:lpstr>
      <vt:lpstr>Chatbot</vt:lpstr>
      <vt:lpstr>G. Amrutha</vt:lpstr>
      <vt:lpstr>Overview</vt:lpstr>
      <vt:lpstr>Let’s get Started</vt:lpstr>
      <vt:lpstr>Abstract</vt:lpstr>
      <vt:lpstr>Traditional Way vs Modern Way</vt:lpstr>
      <vt:lpstr>Introduction</vt:lpstr>
      <vt:lpstr>Motivation</vt:lpstr>
      <vt:lpstr>Dataset, Tools &amp; Library Used</vt:lpstr>
      <vt:lpstr>Dataset</vt:lpstr>
      <vt:lpstr>Model Training &amp; Testing</vt:lpstr>
      <vt:lpstr>Deployment &amp; Frontend</vt:lpstr>
      <vt:lpstr>How does a Chabot works ?</vt:lpstr>
      <vt:lpstr>What we will Discuss?</vt:lpstr>
      <vt:lpstr>How are human languages processed by chatbots?</vt:lpstr>
      <vt:lpstr>How are Chatbots Trained?  </vt:lpstr>
      <vt:lpstr>Architecture &amp; Work Methods of Chatbots?  </vt:lpstr>
      <vt:lpstr>Applications</vt:lpstr>
      <vt:lpstr>Application</vt:lpstr>
      <vt:lpstr>Application</vt:lpstr>
      <vt:lpstr>Research Work</vt:lpstr>
      <vt:lpstr>Demonstration</vt:lpstr>
      <vt:lpstr>http://ml-chatbot.vercel.app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Huffman Coding</dc:title>
  <cp:lastModifiedBy>Rohit Sah</cp:lastModifiedBy>
  <cp:revision>24</cp:revision>
  <dcterms:modified xsi:type="dcterms:W3CDTF">2021-11-12T10:07:54Z</dcterms:modified>
</cp:coreProperties>
</file>